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8" r:id="rId10"/>
    <p:sldId id="265" r:id="rId11"/>
    <p:sldId id="266" r:id="rId12"/>
    <p:sldId id="267" r:id="rId13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42" autoAdjust="0"/>
    <p:restoredTop sz="94320" autoAdjust="0"/>
  </p:normalViewPr>
  <p:slideViewPr>
    <p:cSldViewPr>
      <p:cViewPr>
        <p:scale>
          <a:sx n="100" d="100"/>
          <a:sy n="100" d="100"/>
        </p:scale>
        <p:origin x="-211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27026-64AC-43E8-966F-DFEBE891F3CB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8C779-D93B-47ED-A363-C1C8DC7E9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60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9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8C779-D93B-47ED-A363-C1C8DC7E9B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41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</a:rPr>
              <a:t>УМНИК</a:t>
            </a:r>
            <a:endParaRPr lang="ru-RU" sz="80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4150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Подача заявки на конкурс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Michil\Downloads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672408" cy="63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1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2" t="20102" r="25416" b="47408"/>
          <a:stretch/>
        </p:blipFill>
        <p:spPr bwMode="auto">
          <a:xfrm>
            <a:off x="100038" y="44624"/>
            <a:ext cx="4976018" cy="2679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016" y="357345"/>
            <a:ext cx="4824411" cy="940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016" y="1371188"/>
            <a:ext cx="4824411" cy="12695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735796" y="1628800"/>
            <a:ext cx="828092" cy="1338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0072" y="832579"/>
            <a:ext cx="3601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Необходимо четко описать те области (науки, промышленности и др.), в которых будет использован конечный результат Вашей работы.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46324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Область применения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3975447"/>
            <a:ext cx="58018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Указать, по возможности, объем вкладываемых средств в проект из сторонних источников: гранты, конкурсы, инвестиции, собственные средства. Показать наличие/доступность материально-технических ресурсов, необходимых для успешного получения научно-технического результата данного проекта. Возможно указывать как уже имеющиеся средства/ресурсы, так и планируемые со ссылкой на каком этапе планируется их получить.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411760" y="2967335"/>
            <a:ext cx="5801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Объем внебюджетных инвестиций или собственных средств, источники средств и формы их получения, распределение по статьям затрат </a:t>
            </a:r>
            <a:endParaRPr lang="ru-RU" sz="1600" dirty="0"/>
          </a:p>
        </p:txBody>
      </p:sp>
      <p:cxnSp>
        <p:nvCxnSpPr>
          <p:cNvPr id="23" name="Прямая со стрелкой 22"/>
          <p:cNvCxnSpPr>
            <a:endCxn id="22" idx="1"/>
          </p:cNvCxnSpPr>
          <p:nvPr/>
        </p:nvCxnSpPr>
        <p:spPr>
          <a:xfrm>
            <a:off x="1835696" y="463247"/>
            <a:ext cx="3384376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4420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04148" y="206793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  <p:pic>
        <p:nvPicPr>
          <p:cNvPr id="15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21288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5836" y="617480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8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4" t="14356" r="24583" b="39323"/>
          <a:stretch/>
        </p:blipFill>
        <p:spPr bwMode="auto">
          <a:xfrm>
            <a:off x="144016" y="332656"/>
            <a:ext cx="4918824" cy="36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016" y="392828"/>
            <a:ext cx="4824411" cy="1017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016" y="1476838"/>
            <a:ext cx="4824411" cy="1020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957176" y="1556792"/>
            <a:ext cx="66249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20072" y="832579"/>
            <a:ext cx="3601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Представить результат поиска аналогов защищаемой Вами разработки, прибора, технологии, услуги и др. Указать на отсутствие/недостатки полных аналогов, реализующих сходный с Вашей разработкой функционал. Указать, по возможности, несколько косвенных аналогов и привести их основные недостатки.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5220072" y="46324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Имеющиеся аналоги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79487" y="4308790"/>
            <a:ext cx="45399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FF0000"/>
                </a:solidFill>
              </a:rPr>
              <a:t>Привести двухлетний план реализации научно-технической части проекта с детализацией до квартала</a:t>
            </a:r>
            <a:r>
              <a:rPr lang="ru-RU" sz="1600" i="1" dirty="0"/>
              <a:t>. Показать, что Вы правильно оцениваете объем работ, необходимых для успешного получения научно-технического результата данного проекта.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44016" y="3913369"/>
            <a:ext cx="396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План реализации</a:t>
            </a:r>
            <a:endParaRPr lang="ru-RU" sz="1600" dirty="0"/>
          </a:p>
        </p:txBody>
      </p:sp>
      <p:cxnSp>
        <p:nvCxnSpPr>
          <p:cNvPr id="23" name="Прямая со стрелкой 22"/>
          <p:cNvCxnSpPr>
            <a:endCxn id="22" idx="1"/>
          </p:cNvCxnSpPr>
          <p:nvPr/>
        </p:nvCxnSpPr>
        <p:spPr>
          <a:xfrm>
            <a:off x="1727684" y="548680"/>
            <a:ext cx="3492388" cy="992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Michil\Downloads\icon_pp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598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0072" y="4653136"/>
            <a:ext cx="2984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забудьте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Загрузить презентацию</a:t>
            </a:r>
            <a:endParaRPr lang="ru-RU" sz="1600" dirty="0"/>
          </a:p>
        </p:txBody>
      </p:sp>
      <p:pic>
        <p:nvPicPr>
          <p:cNvPr id="2052" name="Picture 4" descr="C:\Users\Michil\Downloads\downloads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87445" y="4092184"/>
            <a:ext cx="437899" cy="4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2411" y="2584687"/>
            <a:ext cx="90025" cy="79252"/>
            <a:chOff x="-1558662" y="2051698"/>
            <a:chExt cx="288032" cy="22517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>
              <a:off x="-1558662" y="2132856"/>
              <a:ext cx="72008" cy="12952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-1486654" y="2051698"/>
              <a:ext cx="216024" cy="22517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343379" y="2837792"/>
            <a:ext cx="90025" cy="79252"/>
            <a:chOff x="-1558662" y="2051698"/>
            <a:chExt cx="288032" cy="225174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-1558662" y="2132856"/>
              <a:ext cx="72008" cy="129528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-1486654" y="2051698"/>
              <a:ext cx="216024" cy="225174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Прямая со стрелкой 27"/>
          <p:cNvCxnSpPr>
            <a:stCxn id="30" idx="3"/>
          </p:cNvCxnSpPr>
          <p:nvPr/>
        </p:nvCxnSpPr>
        <p:spPr>
          <a:xfrm>
            <a:off x="1187624" y="3763518"/>
            <a:ext cx="3875216" cy="547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51520" y="3665987"/>
            <a:ext cx="936104" cy="1950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8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8" t="25679" r="25476" b="35379"/>
          <a:stretch/>
        </p:blipFill>
        <p:spPr bwMode="auto">
          <a:xfrm>
            <a:off x="323528" y="548680"/>
            <a:ext cx="5904656" cy="377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Michil\Downloads\фини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86463"/>
            <a:ext cx="3546483" cy="113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551723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Поздравляем Вы это сделали!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9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5809" r="58635" b="38524"/>
          <a:stretch/>
        </p:blipFill>
        <p:spPr bwMode="auto">
          <a:xfrm>
            <a:off x="314902" y="188640"/>
            <a:ext cx="3465010" cy="314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628800"/>
            <a:ext cx="3096344" cy="5508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4048" y="69269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umnik.fasie.ru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995936" y="980728"/>
            <a:ext cx="936104" cy="2412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524328" y="1074222"/>
            <a:ext cx="792088" cy="9146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78556" y="3964414"/>
            <a:ext cx="2801356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Требуется </a:t>
            </a:r>
            <a:r>
              <a:rPr lang="ru-RU" b="1" dirty="0" smtClean="0">
                <a:solidFill>
                  <a:srgbClr val="FF0000"/>
                </a:solidFill>
              </a:rPr>
              <a:t>РЕГИСТРАЦИЯ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14553" y="1052736"/>
            <a:ext cx="3085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Официальный сайт конкурса</a:t>
            </a:r>
            <a:endParaRPr lang="ru-RU" sz="16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770260" y="5589240"/>
            <a:ext cx="357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</a:t>
            </a:r>
            <a:r>
              <a:rPr lang="ru-RU" b="1" dirty="0" smtClean="0">
                <a:solidFill>
                  <a:srgbClr val="FF0000"/>
                </a:solidFill>
              </a:rPr>
              <a:t>регистрации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подтверждения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16593" r="36041" b="37372"/>
          <a:stretch/>
        </p:blipFill>
        <p:spPr bwMode="auto">
          <a:xfrm>
            <a:off x="1115616" y="4501225"/>
            <a:ext cx="2492688" cy="2240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7117167" y="5621296"/>
            <a:ext cx="1008112" cy="6849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6473" r="19961" b="24198"/>
          <a:stretch/>
        </p:blipFill>
        <p:spPr bwMode="auto">
          <a:xfrm>
            <a:off x="3995936" y="1987895"/>
            <a:ext cx="4929386" cy="31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707904" y="2204864"/>
            <a:ext cx="4536504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63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6" t="46758" r="25555" b="31975"/>
          <a:stretch/>
        </p:blipFill>
        <p:spPr bwMode="auto">
          <a:xfrm>
            <a:off x="2411760" y="4590103"/>
            <a:ext cx="3757634" cy="12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4" t="23580" r="33981" b="16667"/>
          <a:stretch/>
        </p:blipFill>
        <p:spPr bwMode="auto">
          <a:xfrm>
            <a:off x="5549903" y="1752271"/>
            <a:ext cx="3035396" cy="24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869160"/>
            <a:ext cx="208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Подать Заявку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4653136"/>
            <a:ext cx="3672408" cy="1213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5004049" y="3789040"/>
            <a:ext cx="1944215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право 24"/>
          <p:cNvSpPr/>
          <p:nvPr/>
        </p:nvSpPr>
        <p:spPr>
          <a:xfrm>
            <a:off x="6444208" y="4903520"/>
            <a:ext cx="1008112" cy="68494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5340" r="19451" b="17192"/>
          <a:stretch/>
        </p:blipFill>
        <p:spPr bwMode="auto">
          <a:xfrm>
            <a:off x="510284" y="116633"/>
            <a:ext cx="4133724" cy="252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>
            <a:off x="3347864" y="1628800"/>
            <a:ext cx="3168352" cy="936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58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7" t="6419" r="25588" b="8768"/>
          <a:stretch/>
        </p:blipFill>
        <p:spPr bwMode="auto">
          <a:xfrm>
            <a:off x="107504" y="49497"/>
            <a:ext cx="4861644" cy="680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4" t="38230" r="37500" b="37407"/>
          <a:stretch/>
        </p:blipFill>
        <p:spPr bwMode="auto">
          <a:xfrm>
            <a:off x="5436096" y="173608"/>
            <a:ext cx="3147145" cy="199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8104" y="2505670"/>
            <a:ext cx="352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Sakha Innovation – 2018 </a:t>
            </a:r>
            <a:r>
              <a:rPr lang="ru-RU" sz="1600" dirty="0" smtClean="0"/>
              <a:t>с 2018.06.15 по</a:t>
            </a:r>
            <a:r>
              <a:rPr lang="ru-RU" sz="1600" dirty="0"/>
              <a:t> 2018.06.15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508102" y="3402151"/>
            <a:ext cx="2870177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Название</a:t>
            </a:r>
            <a:r>
              <a:rPr lang="ru-RU" sz="1600" b="1" dirty="0"/>
              <a:t> проекта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4276911"/>
            <a:ext cx="2870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Указать 4-5 ключевых слов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5229988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Описать </a:t>
            </a:r>
            <a:r>
              <a:rPr lang="ru-RU" sz="1600" i="1" dirty="0"/>
              <a:t>Ваше участие в исследованиях, связанных с настоящей заявкой на предыдущих этапах и указать форму участия и личный вклад.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08104" y="2164214"/>
            <a:ext cx="28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Полуфинал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3951318"/>
            <a:ext cx="2870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Ключевые слова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08103" y="4859868"/>
            <a:ext cx="345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Участие в других проектах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5132" y="908721"/>
            <a:ext cx="48589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3684" y="1472546"/>
            <a:ext cx="485891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3684" y="4159641"/>
            <a:ext cx="4858916" cy="781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3684" y="5023737"/>
            <a:ext cx="4858916" cy="7815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475656" y="404664"/>
            <a:ext cx="3960440" cy="6419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971600" y="1556792"/>
            <a:ext cx="446449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9" idx="1"/>
          </p:cNvCxnSpPr>
          <p:nvPr/>
        </p:nvCxnSpPr>
        <p:spPr>
          <a:xfrm flipV="1">
            <a:off x="1547664" y="3588356"/>
            <a:ext cx="3960438" cy="688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1475656" y="4120595"/>
            <a:ext cx="3960440" cy="9239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051720" y="5044534"/>
            <a:ext cx="3384376" cy="8471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63684" y="5851335"/>
            <a:ext cx="4858916" cy="8900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6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t="10217" r="27986" b="4815"/>
          <a:stretch/>
        </p:blipFill>
        <p:spPr bwMode="auto">
          <a:xfrm>
            <a:off x="177514" y="142146"/>
            <a:ext cx="4250470" cy="663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4" y="3863950"/>
            <a:ext cx="28701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Описать какие Ваши профессиональные достижения помогут сделать проект успешным.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681750"/>
            <a:ext cx="28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Контактные</a:t>
            </a:r>
            <a:r>
              <a:rPr lang="ru-RU" sz="1600" b="1" dirty="0" smtClean="0"/>
              <a:t> данные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508104" y="3417066"/>
            <a:ext cx="287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Информация</a:t>
            </a:r>
            <a:r>
              <a:rPr lang="ru-RU" sz="1600" b="1" dirty="0" smtClean="0"/>
              <a:t> о себе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44016" y="142146"/>
            <a:ext cx="4283968" cy="2278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9512" y="2521992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44016" y="2636912"/>
            <a:ext cx="4283968" cy="41386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19672" y="3284984"/>
            <a:ext cx="3888432" cy="31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15616" y="260648"/>
            <a:ext cx="4392488" cy="6057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6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4" t="6005" r="25397" b="53722"/>
          <a:stretch/>
        </p:blipFill>
        <p:spPr bwMode="auto">
          <a:xfrm>
            <a:off x="143126" y="120338"/>
            <a:ext cx="4896926" cy="327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5536" y="4867788"/>
            <a:ext cx="3601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Описать функциональное назначение проекта. Можно указать, </a:t>
            </a:r>
            <a:r>
              <a:rPr lang="ru-RU" sz="1600" i="1" dirty="0">
                <a:solidFill>
                  <a:srgbClr val="FF0000"/>
                </a:solidFill>
              </a:rPr>
              <a:t>где будет использован результат</a:t>
            </a:r>
            <a:r>
              <a:rPr lang="ru-RU" sz="1600" i="1" dirty="0"/>
              <a:t>, </a:t>
            </a:r>
            <a:r>
              <a:rPr lang="ru-RU" sz="1600" i="1" dirty="0">
                <a:solidFill>
                  <a:srgbClr val="FF0000"/>
                </a:solidFill>
              </a:rPr>
              <a:t>кто будет его потребителем</a:t>
            </a:r>
            <a:r>
              <a:rPr lang="ru-RU" sz="1600" i="1" dirty="0"/>
              <a:t>.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406405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</a:t>
            </a:r>
            <a:br>
              <a:rPr lang="ru-RU" b="1" dirty="0" smtClean="0"/>
            </a:br>
            <a:r>
              <a:rPr lang="ru-RU" b="1" dirty="0" smtClean="0"/>
              <a:t>научно-исследовательской работы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2197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Назначение научно-технического </a:t>
            </a:r>
            <a:r>
              <a:rPr lang="ru-RU" b="1" dirty="0" smtClean="0"/>
              <a:t>продукта</a:t>
            </a:r>
            <a:endParaRPr lang="ru-RU" sz="1600" dirty="0"/>
          </a:p>
        </p:txBody>
      </p:sp>
      <p:pic>
        <p:nvPicPr>
          <p:cNvPr id="6147" name="Picture 3" descr="C:\Users\Michil\Downloads\SMART-goals_ma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t="3312" r="1092" b="2643"/>
          <a:stretch/>
        </p:blipFill>
        <p:spPr bwMode="auto">
          <a:xfrm>
            <a:off x="5292080" y="1982460"/>
            <a:ext cx="3672408" cy="151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220072" y="1086519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Рекомендуется использовать простой понятный для неспециалиста язык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4016" y="332656"/>
            <a:ext cx="4896036" cy="10462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016" y="1433692"/>
            <a:ext cx="4896036" cy="91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>
            <a:endCxn id="14" idx="1"/>
          </p:cNvCxnSpPr>
          <p:nvPr/>
        </p:nvCxnSpPr>
        <p:spPr>
          <a:xfrm>
            <a:off x="1907704" y="505956"/>
            <a:ext cx="3312368" cy="2236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115616" y="1628800"/>
            <a:ext cx="2304256" cy="25202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44016" y="2420888"/>
            <a:ext cx="4896036" cy="915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643452" y="486604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Необходимо четко указать предлагаемые в Вашем проекте решения и </a:t>
            </a:r>
            <a:r>
              <a:rPr lang="ru-RU" sz="1600" i="1" dirty="0">
                <a:solidFill>
                  <a:srgbClr val="FF0000"/>
                </a:solidFill>
              </a:rPr>
              <a:t>представить </a:t>
            </a:r>
            <a:r>
              <a:rPr lang="ru-RU" sz="1600" i="1" dirty="0"/>
              <a:t>их</a:t>
            </a:r>
            <a:r>
              <a:rPr lang="ru-RU" sz="1600" i="1" dirty="0">
                <a:solidFill>
                  <a:srgbClr val="FF0000"/>
                </a:solidFill>
              </a:rPr>
              <a:t> новизну</a:t>
            </a:r>
            <a:r>
              <a:rPr lang="ru-RU" sz="1600" i="1" dirty="0"/>
              <a:t>: </a:t>
            </a:r>
            <a:r>
              <a:rPr lang="ru-RU" sz="1600" i="1" dirty="0">
                <a:solidFill>
                  <a:srgbClr val="FF0000"/>
                </a:solidFill>
              </a:rPr>
              <a:t>новые подходы, усовершенствования</a:t>
            </a:r>
            <a:r>
              <a:rPr lang="ru-RU" sz="1600" i="1" dirty="0"/>
              <a:t> и т.п.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3452" y="4217975"/>
            <a:ext cx="345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Научная новизна предлагаемых в проекте решений</a:t>
            </a:r>
            <a:endParaRPr lang="ru-RU" sz="1600" dirty="0"/>
          </a:p>
        </p:txBody>
      </p:sp>
      <p:pic>
        <p:nvPicPr>
          <p:cNvPr id="26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21288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364088" y="617480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3419872" y="2492896"/>
            <a:ext cx="1800200" cy="1416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46380" r="25298" b="21168"/>
          <a:stretch/>
        </p:blipFill>
        <p:spPr bwMode="auto">
          <a:xfrm>
            <a:off x="139202" y="356368"/>
            <a:ext cx="4860396" cy="25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016" y="351792"/>
            <a:ext cx="4824411" cy="11861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016" y="1610491"/>
            <a:ext cx="4824411" cy="13335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611560" y="1988840"/>
            <a:ext cx="936104" cy="1586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48939" y="1071895"/>
            <a:ext cx="36715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Необходимо представить актуальность проведения НИР, обосновать необходимость разработки, указанных в предыдущем поле, предлагаемых решений. Привести, при наличии, научный задел/публикации. Показать какие научные подходы Вы используете для решения задач проекта. Так как Фонд финансирует выполнение проектов НИОКР, то </a:t>
            </a:r>
            <a:r>
              <a:rPr lang="ru-RU" sz="1600" i="1" dirty="0">
                <a:solidFill>
                  <a:srgbClr val="FF0000"/>
                </a:solidFill>
              </a:rPr>
              <a:t>в работе обязательным компонентом должен быть элемент научного творчества</a:t>
            </a:r>
            <a:r>
              <a:rPr lang="ru-RU" sz="1600" i="1" dirty="0"/>
              <a:t>.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939" y="385239"/>
            <a:ext cx="3671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Обоснование необходимости проведения НИР</a:t>
            </a:r>
            <a:endParaRPr lang="ru-RU" sz="1600" dirty="0"/>
          </a:p>
        </p:txBody>
      </p:sp>
      <p:cxnSp>
        <p:nvCxnSpPr>
          <p:cNvPr id="23" name="Прямая со стрелкой 22"/>
          <p:cNvCxnSpPr>
            <a:endCxn id="18" idx="1"/>
          </p:cNvCxnSpPr>
          <p:nvPr/>
        </p:nvCxnSpPr>
        <p:spPr>
          <a:xfrm>
            <a:off x="3131840" y="476672"/>
            <a:ext cx="2017099" cy="231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4437112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868144" y="45906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97305" y="4877209"/>
            <a:ext cx="42746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Представить качественные и количественные параметры, характеризующие Вашу разработку. Провести </a:t>
            </a:r>
            <a:r>
              <a:rPr lang="ru-RU" sz="1600" b="1" i="1" dirty="0">
                <a:solidFill>
                  <a:srgbClr val="FF0000"/>
                </a:solidFill>
              </a:rPr>
              <a:t>сравнение с аналогами</a:t>
            </a:r>
            <a:r>
              <a:rPr lang="ru-RU" sz="1600" i="1" dirty="0">
                <a:solidFill>
                  <a:srgbClr val="FF0000"/>
                </a:solidFill>
              </a:rPr>
              <a:t> </a:t>
            </a:r>
            <a:r>
              <a:rPr lang="ru-RU" sz="1600" i="1" dirty="0"/>
              <a:t>в соответствии с представленными </a:t>
            </a:r>
            <a:r>
              <a:rPr lang="ru-RU" sz="1600" i="1" dirty="0" smtClean="0"/>
              <a:t>характеристиками.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64909" y="3574966"/>
            <a:ext cx="4523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технические параметры, определяющие количественные, качественные и стоимостные характеристики продукции 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3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6" t="22716" r="25141" b="37480"/>
          <a:stretch/>
        </p:blipFill>
        <p:spPr bwMode="auto">
          <a:xfrm>
            <a:off x="121759" y="118848"/>
            <a:ext cx="4860923" cy="316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4016" y="44624"/>
            <a:ext cx="4824411" cy="172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4016" y="1844824"/>
            <a:ext cx="4824411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403648" y="2204864"/>
            <a:ext cx="288032" cy="14275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06569" y="620688"/>
            <a:ext cx="3621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В случае описания </a:t>
            </a:r>
            <a:r>
              <a:rPr lang="ru-RU" sz="1600" i="1" dirty="0" smtClean="0"/>
              <a:t>устройства, </a:t>
            </a:r>
            <a:r>
              <a:rPr lang="ru-RU" sz="1600" i="1" dirty="0"/>
              <a:t>элемента конструкции, нового материала или другого материального образца – </a:t>
            </a:r>
            <a:endParaRPr lang="ru-RU" sz="1600" i="1" dirty="0" smtClean="0"/>
          </a:p>
          <a:p>
            <a:r>
              <a:rPr lang="ru-RU" sz="1600" b="1" i="1" dirty="0" smtClean="0"/>
              <a:t>Указать </a:t>
            </a:r>
            <a:r>
              <a:rPr lang="ru-RU" sz="1600" b="1" i="1" dirty="0"/>
              <a:t>в каком виде он будет выполнен, включая описание самой структуры прибора, так и корпуса и упаковки.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306568" y="179348"/>
            <a:ext cx="3574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Конструктивные требования</a:t>
            </a:r>
            <a:endParaRPr lang="ru-RU" sz="1600" dirty="0"/>
          </a:p>
        </p:txBody>
      </p:sp>
      <p:cxnSp>
        <p:nvCxnSpPr>
          <p:cNvPr id="23" name="Прямая со стрелкой 22"/>
          <p:cNvCxnSpPr>
            <a:endCxn id="18" idx="1"/>
          </p:cNvCxnSpPr>
          <p:nvPr/>
        </p:nvCxnSpPr>
        <p:spPr>
          <a:xfrm flipV="1">
            <a:off x="2339752" y="364014"/>
            <a:ext cx="2966816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5" y="6093296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70287" y="624681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306569" y="2779664"/>
            <a:ext cx="352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В </a:t>
            </a:r>
            <a:r>
              <a:rPr lang="ru-RU" sz="1600" i="1" dirty="0"/>
              <a:t>случае описания технологии, программного обеспечения или другой нематериальной продукции </a:t>
            </a:r>
            <a:r>
              <a:rPr lang="ru-RU" sz="1600" i="1" dirty="0" smtClean="0"/>
              <a:t>– </a:t>
            </a:r>
          </a:p>
          <a:p>
            <a:r>
              <a:rPr lang="ru-RU" sz="1600" b="1" i="1" dirty="0" smtClean="0"/>
              <a:t>Указать описать </a:t>
            </a:r>
            <a:r>
              <a:rPr lang="ru-RU" sz="1600" b="1" i="1" dirty="0"/>
              <a:t>стадии технологического процесса разработки, функционал на выходе</a:t>
            </a:r>
            <a:r>
              <a:rPr lang="ru-RU" sz="1600" b="1" i="1" dirty="0" smtClean="0"/>
              <a:t>.</a:t>
            </a:r>
            <a:endParaRPr lang="ru-RU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306569" y="4513188"/>
            <a:ext cx="36216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В случае услуги или других нематериальных результатов – </a:t>
            </a:r>
            <a:endParaRPr lang="ru-RU" sz="1600" i="1" dirty="0" smtClean="0"/>
          </a:p>
          <a:p>
            <a:r>
              <a:rPr lang="ru-RU" sz="1600" b="1" i="1" dirty="0" smtClean="0"/>
              <a:t>Указать </a:t>
            </a:r>
            <a:r>
              <a:rPr lang="ru-RU" sz="1600" b="1" i="1" dirty="0"/>
              <a:t>процесс оказания услуги, необходимые требования для ее реализации. Показать четкое понимание требований к научно-техническому результату данного проекта.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3416" y="4277414"/>
            <a:ext cx="44825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Показать понимание необходимости защиты ИС, полученной в результате работы над данным проектом. </a:t>
            </a:r>
            <a:r>
              <a:rPr lang="ru-RU" sz="1600" i="1" dirty="0">
                <a:solidFill>
                  <a:srgbClr val="FF0000"/>
                </a:solidFill>
              </a:rPr>
              <a:t>Привести несколько существенных отличительных признаков, предлагаемых в Вашем проекте решений</a:t>
            </a:r>
            <a:r>
              <a:rPr lang="ru-RU" sz="1600" i="1" dirty="0"/>
              <a:t>, обеспечивающих ожидаемый научно-технический результат данного проекта.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33417" y="358251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Требования по патентной защите (наличие патентов)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41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0" t="23889" r="25001" b="43148"/>
          <a:stretch/>
        </p:blipFill>
        <p:spPr bwMode="auto">
          <a:xfrm>
            <a:off x="395536" y="403920"/>
            <a:ext cx="4608512" cy="247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160748"/>
            <a:ext cx="4536504" cy="14761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6672"/>
            <a:ext cx="4536504" cy="634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887924" y="604848"/>
            <a:ext cx="14041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1560" y="2414161"/>
            <a:ext cx="720080" cy="8708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1560" y="3356992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Указать поэтапный план решения задачи в рамках договора: наименование работ и сроки выполнения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436096" y="43170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Указать, какую задачу будете решать в рамках НИР</a:t>
            </a:r>
            <a:endParaRPr lang="ru-RU" sz="1600" dirty="0"/>
          </a:p>
        </p:txBody>
      </p:sp>
      <p:pic>
        <p:nvPicPr>
          <p:cNvPr id="21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0643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64188" y="1314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  <p:pic>
        <p:nvPicPr>
          <p:cNvPr id="23" name="Picture 2" descr="C:\Users\Michil\Downloads\114528383_UBwSIvRcH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87989"/>
            <a:ext cx="936104" cy="7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39652" y="43415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Важно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217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568</Words>
  <Application>Microsoft Office PowerPoint</Application>
  <PresentationFormat>Экран (4:3)</PresentationFormat>
  <Paragraphs>63</Paragraphs>
  <Slides>12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УМНИК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УМНИК</dc:title>
  <dc:creator>Michil</dc:creator>
  <cp:lastModifiedBy>Ильяс Николаев</cp:lastModifiedBy>
  <cp:revision>35</cp:revision>
  <cp:lastPrinted>2017-10-17T07:46:24Z</cp:lastPrinted>
  <dcterms:created xsi:type="dcterms:W3CDTF">2017-10-17T05:15:29Z</dcterms:created>
  <dcterms:modified xsi:type="dcterms:W3CDTF">2018-05-04T06:13:56Z</dcterms:modified>
</cp:coreProperties>
</file>